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5"/>
  </p:notesMasterIdLst>
  <p:sldIdLst>
    <p:sldId id="256" r:id="rId2"/>
    <p:sldId id="257" r:id="rId3"/>
    <p:sldId id="258" r:id="rId4"/>
    <p:sldId id="259" r:id="rId5"/>
    <p:sldId id="260" r:id="rId6"/>
    <p:sldId id="263" r:id="rId7"/>
    <p:sldId id="262" r:id="rId8"/>
    <p:sldId id="264" r:id="rId9"/>
    <p:sldId id="261" r:id="rId10"/>
    <p:sldId id="265" r:id="rId11"/>
    <p:sldId id="266" r:id="rId12"/>
    <p:sldId id="267" r:id="rId13"/>
    <p:sldId id="26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51" d="100"/>
          <a:sy n="51" d="100"/>
        </p:scale>
        <p:origin x="-1008" y="-8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AA928B-487D-4419-A8A3-830BCCB04E58}" type="datetimeFigureOut">
              <a:rPr lang="en-US" smtClean="0"/>
              <a:t>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0823D7-EE06-47EE-A808-09DEBA0AACD0}" type="slidenum">
              <a:rPr lang="en-US" smtClean="0"/>
              <a:t>‹#›</a:t>
            </a:fld>
            <a:endParaRPr lang="en-US"/>
          </a:p>
        </p:txBody>
      </p:sp>
    </p:spTree>
    <p:extLst>
      <p:ext uri="{BB962C8B-B14F-4D97-AF65-F5344CB8AC3E}">
        <p14:creationId xmlns:p14="http://schemas.microsoft.com/office/powerpoint/2010/main" val="1414323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0823D7-EE06-47EE-A808-09DEBA0AACD0}" type="slidenum">
              <a:rPr lang="en-US" smtClean="0"/>
              <a:t>1</a:t>
            </a:fld>
            <a:endParaRPr lang="en-US"/>
          </a:p>
        </p:txBody>
      </p:sp>
    </p:spTree>
    <p:extLst>
      <p:ext uri="{BB962C8B-B14F-4D97-AF65-F5344CB8AC3E}">
        <p14:creationId xmlns:p14="http://schemas.microsoft.com/office/powerpoint/2010/main" val="1597768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0823D7-EE06-47EE-A808-09DEBA0AACD0}" type="slidenum">
              <a:rPr lang="en-US" smtClean="0"/>
              <a:t>10</a:t>
            </a:fld>
            <a:endParaRPr lang="en-US"/>
          </a:p>
        </p:txBody>
      </p:sp>
    </p:spTree>
    <p:extLst>
      <p:ext uri="{BB962C8B-B14F-4D97-AF65-F5344CB8AC3E}">
        <p14:creationId xmlns:p14="http://schemas.microsoft.com/office/powerpoint/2010/main" val="1768943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0823D7-EE06-47EE-A808-09DEBA0AACD0}" type="slidenum">
              <a:rPr lang="en-US" smtClean="0"/>
              <a:t>11</a:t>
            </a:fld>
            <a:endParaRPr lang="en-US"/>
          </a:p>
        </p:txBody>
      </p:sp>
    </p:spTree>
    <p:extLst>
      <p:ext uri="{BB962C8B-B14F-4D97-AF65-F5344CB8AC3E}">
        <p14:creationId xmlns:p14="http://schemas.microsoft.com/office/powerpoint/2010/main" val="3981371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0823D7-EE06-47EE-A808-09DEBA0AACD0}" type="slidenum">
              <a:rPr lang="en-US" smtClean="0"/>
              <a:t>12</a:t>
            </a:fld>
            <a:endParaRPr lang="en-US"/>
          </a:p>
        </p:txBody>
      </p:sp>
    </p:spTree>
    <p:extLst>
      <p:ext uri="{BB962C8B-B14F-4D97-AF65-F5344CB8AC3E}">
        <p14:creationId xmlns:p14="http://schemas.microsoft.com/office/powerpoint/2010/main" val="3981371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0823D7-EE06-47EE-A808-09DEBA0AACD0}" type="slidenum">
              <a:rPr lang="en-US" smtClean="0"/>
              <a:t>13</a:t>
            </a:fld>
            <a:endParaRPr lang="en-US"/>
          </a:p>
        </p:txBody>
      </p:sp>
    </p:spTree>
    <p:extLst>
      <p:ext uri="{BB962C8B-B14F-4D97-AF65-F5344CB8AC3E}">
        <p14:creationId xmlns:p14="http://schemas.microsoft.com/office/powerpoint/2010/main" val="398137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0823D7-EE06-47EE-A808-09DEBA0AACD0}" type="slidenum">
              <a:rPr lang="en-US" smtClean="0"/>
              <a:t>2</a:t>
            </a:fld>
            <a:endParaRPr lang="en-US"/>
          </a:p>
        </p:txBody>
      </p:sp>
    </p:spTree>
    <p:extLst>
      <p:ext uri="{BB962C8B-B14F-4D97-AF65-F5344CB8AC3E}">
        <p14:creationId xmlns:p14="http://schemas.microsoft.com/office/powerpoint/2010/main" val="642677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0823D7-EE06-47EE-A808-09DEBA0AACD0}" type="slidenum">
              <a:rPr lang="en-US" smtClean="0"/>
              <a:t>3</a:t>
            </a:fld>
            <a:endParaRPr lang="en-US"/>
          </a:p>
        </p:txBody>
      </p:sp>
    </p:spTree>
    <p:extLst>
      <p:ext uri="{BB962C8B-B14F-4D97-AF65-F5344CB8AC3E}">
        <p14:creationId xmlns:p14="http://schemas.microsoft.com/office/powerpoint/2010/main" val="3412925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0823D7-EE06-47EE-A808-09DEBA0AACD0}" type="slidenum">
              <a:rPr lang="en-US" smtClean="0"/>
              <a:t>4</a:t>
            </a:fld>
            <a:endParaRPr lang="en-US"/>
          </a:p>
        </p:txBody>
      </p:sp>
    </p:spTree>
    <p:extLst>
      <p:ext uri="{BB962C8B-B14F-4D97-AF65-F5344CB8AC3E}">
        <p14:creationId xmlns:p14="http://schemas.microsoft.com/office/powerpoint/2010/main" val="1768943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0823D7-EE06-47EE-A808-09DEBA0AACD0}" type="slidenum">
              <a:rPr lang="en-US" smtClean="0"/>
              <a:t>5</a:t>
            </a:fld>
            <a:endParaRPr lang="en-US"/>
          </a:p>
        </p:txBody>
      </p:sp>
    </p:spTree>
    <p:extLst>
      <p:ext uri="{BB962C8B-B14F-4D97-AF65-F5344CB8AC3E}">
        <p14:creationId xmlns:p14="http://schemas.microsoft.com/office/powerpoint/2010/main" val="1768943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0823D7-EE06-47EE-A808-09DEBA0AACD0}" type="slidenum">
              <a:rPr lang="en-US" smtClean="0"/>
              <a:t>6</a:t>
            </a:fld>
            <a:endParaRPr lang="en-US"/>
          </a:p>
        </p:txBody>
      </p:sp>
    </p:spTree>
    <p:extLst>
      <p:ext uri="{BB962C8B-B14F-4D97-AF65-F5344CB8AC3E}">
        <p14:creationId xmlns:p14="http://schemas.microsoft.com/office/powerpoint/2010/main" val="1768943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0823D7-EE06-47EE-A808-09DEBA0AACD0}" type="slidenum">
              <a:rPr lang="en-US" smtClean="0"/>
              <a:t>7</a:t>
            </a:fld>
            <a:endParaRPr lang="en-US"/>
          </a:p>
        </p:txBody>
      </p:sp>
    </p:spTree>
    <p:extLst>
      <p:ext uri="{BB962C8B-B14F-4D97-AF65-F5344CB8AC3E}">
        <p14:creationId xmlns:p14="http://schemas.microsoft.com/office/powerpoint/2010/main" val="1768943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0823D7-EE06-47EE-A808-09DEBA0AACD0}" type="slidenum">
              <a:rPr lang="en-US" smtClean="0"/>
              <a:t>8</a:t>
            </a:fld>
            <a:endParaRPr lang="en-US"/>
          </a:p>
        </p:txBody>
      </p:sp>
    </p:spTree>
    <p:extLst>
      <p:ext uri="{BB962C8B-B14F-4D97-AF65-F5344CB8AC3E}">
        <p14:creationId xmlns:p14="http://schemas.microsoft.com/office/powerpoint/2010/main" val="1768943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0823D7-EE06-47EE-A808-09DEBA0AACD0}" type="slidenum">
              <a:rPr lang="en-US" smtClean="0"/>
              <a:t>9</a:t>
            </a:fld>
            <a:endParaRPr lang="en-US"/>
          </a:p>
        </p:txBody>
      </p:sp>
    </p:spTree>
    <p:extLst>
      <p:ext uri="{BB962C8B-B14F-4D97-AF65-F5344CB8AC3E}">
        <p14:creationId xmlns:p14="http://schemas.microsoft.com/office/powerpoint/2010/main" val="1768943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B557BE8-1CCD-46B7-A069-A47A03C35EF5}" type="datetimeFigureOut">
              <a:rPr lang="en-US" smtClean="0"/>
              <a:t>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733B1D-8D37-434E-9DB8-739493743FF4}"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557BE8-1CCD-46B7-A069-A47A03C35EF5}" type="datetimeFigureOut">
              <a:rPr lang="en-US" smtClean="0"/>
              <a:t>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733B1D-8D37-434E-9DB8-739493743FF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557BE8-1CCD-46B7-A069-A47A03C35EF5}" type="datetimeFigureOut">
              <a:rPr lang="en-US" smtClean="0"/>
              <a:t>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733B1D-8D37-434E-9DB8-739493743FF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557BE8-1CCD-46B7-A069-A47A03C35EF5}" type="datetimeFigureOut">
              <a:rPr lang="en-US" smtClean="0"/>
              <a:t>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733B1D-8D37-434E-9DB8-739493743FF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557BE8-1CCD-46B7-A069-A47A03C35EF5}" type="datetimeFigureOut">
              <a:rPr lang="en-US" smtClean="0"/>
              <a:t>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733B1D-8D37-434E-9DB8-739493743FF4}"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B557BE8-1CCD-46B7-A069-A47A03C35EF5}" type="datetimeFigureOut">
              <a:rPr lang="en-US" smtClean="0"/>
              <a:t>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733B1D-8D37-434E-9DB8-739493743FF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B557BE8-1CCD-46B7-A069-A47A03C35EF5}" type="datetimeFigureOut">
              <a:rPr lang="en-US" smtClean="0"/>
              <a:t>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733B1D-8D37-434E-9DB8-739493743FF4}"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557BE8-1CCD-46B7-A069-A47A03C35EF5}" type="datetimeFigureOut">
              <a:rPr lang="en-US" smtClean="0"/>
              <a:t>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733B1D-8D37-434E-9DB8-739493743FF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57BE8-1CCD-46B7-A069-A47A03C35EF5}" type="datetimeFigureOut">
              <a:rPr lang="en-US" smtClean="0"/>
              <a:t>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733B1D-8D37-434E-9DB8-739493743FF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557BE8-1CCD-46B7-A069-A47A03C35EF5}" type="datetimeFigureOut">
              <a:rPr lang="en-US" smtClean="0"/>
              <a:t>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733B1D-8D37-434E-9DB8-739493743FF4}"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557BE8-1CCD-46B7-A069-A47A03C35EF5}" type="datetimeFigureOut">
              <a:rPr lang="en-US" smtClean="0"/>
              <a:t>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733B1D-8D37-434E-9DB8-739493743FF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7B557BE8-1CCD-46B7-A069-A47A03C35EF5}" type="datetimeFigureOut">
              <a:rPr lang="en-US" smtClean="0"/>
              <a:t>1/2/2016</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B733B1D-8D37-434E-9DB8-739493743FF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23.wdp"/><Relationship Id="rId18" Type="http://schemas.openxmlformats.org/officeDocument/2006/relationships/image" Target="../media/image41.png"/><Relationship Id="rId3" Type="http://schemas.openxmlformats.org/officeDocument/2006/relationships/hyperlink" Target="Tarpaper%20from%20Web%20Image.pptx" TargetMode="External"/><Relationship Id="rId7" Type="http://schemas.microsoft.com/office/2007/relationships/hdphoto" Target="../media/hdphoto20.wdp"/><Relationship Id="rId12" Type="http://schemas.openxmlformats.org/officeDocument/2006/relationships/image" Target="../media/image38.png"/><Relationship Id="rId17" Type="http://schemas.microsoft.com/office/2007/relationships/hdphoto" Target="../media/hdphoto25.wdp"/><Relationship Id="rId2" Type="http://schemas.openxmlformats.org/officeDocument/2006/relationships/notesSlide" Target="../notesSlides/notesSlide10.xml"/><Relationship Id="rId16"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35.png"/><Relationship Id="rId11" Type="http://schemas.microsoft.com/office/2007/relationships/hdphoto" Target="../media/hdphoto22.wdp"/><Relationship Id="rId5" Type="http://schemas.microsoft.com/office/2007/relationships/hdphoto" Target="../media/hdphoto19.wdp"/><Relationship Id="rId15" Type="http://schemas.microsoft.com/office/2007/relationships/hdphoto" Target="../media/hdphoto24.wdp"/><Relationship Id="rId10" Type="http://schemas.openxmlformats.org/officeDocument/2006/relationships/image" Target="../media/image37.png"/><Relationship Id="rId19" Type="http://schemas.microsoft.com/office/2007/relationships/hdphoto" Target="../media/hdphoto26.wdp"/><Relationship Id="rId4" Type="http://schemas.openxmlformats.org/officeDocument/2006/relationships/image" Target="../media/image34.png"/><Relationship Id="rId9" Type="http://schemas.microsoft.com/office/2007/relationships/hdphoto" Target="../media/hdphoto21.wdp"/><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Dietsch%20Bros.%20Ice%20Cream%20&amp;%20Candy%20Before-After%20Photo.pptx"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5%20Google%20Earth.pdf" TargetMode="External"/><Relationship Id="rId3" Type="http://schemas.openxmlformats.org/officeDocument/2006/relationships/hyperlink" Target="1-Dietsch%20Bros%20Ice%20Cream%20Original.jpg" TargetMode="External"/><Relationship Id="rId7" Type="http://schemas.openxmlformats.org/officeDocument/2006/relationships/hyperlink" Target="4%20Google%20Earth.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3%20Google%20Earth.pdf" TargetMode="External"/><Relationship Id="rId5" Type="http://schemas.openxmlformats.org/officeDocument/2006/relationships/hyperlink" Target="2%20Google%20Earth.pdf" TargetMode="External"/><Relationship Id="rId10" Type="http://schemas.openxmlformats.org/officeDocument/2006/relationships/hyperlink" Target="Auditor%20Map%20Photo.jpg" TargetMode="External"/><Relationship Id="rId4" Type="http://schemas.openxmlformats.org/officeDocument/2006/relationships/hyperlink" Target="1%20Google%20Earth.pdf" TargetMode="External"/><Relationship Id="rId9" Type="http://schemas.openxmlformats.org/officeDocument/2006/relationships/hyperlink" Target="6%20Google%20Earth.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hyperlink" Target="Dietsch%20Bros%20Windows%20and%20Door.pptx" TargetMode="External"/><Relationship Id="rId7" Type="http://schemas.openxmlformats.org/officeDocument/2006/relationships/image" Target="../media/image8.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hyperlink" Target="Interior%202.jpg" TargetMode="External"/><Relationship Id="rId10" Type="http://schemas.microsoft.com/office/2007/relationships/hdphoto" Target="../media/hdphoto3.wdp"/><Relationship Id="rId4" Type="http://schemas.openxmlformats.org/officeDocument/2006/relationships/hyperlink" Target="Interior%201.jpg" TargetMode="Externa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4.png"/><Relationship Id="rId5" Type="http://schemas.microsoft.com/office/2007/relationships/hdphoto" Target="../media/hdphoto5.wdp"/><Relationship Id="rId4" Type="http://schemas.openxmlformats.org/officeDocument/2006/relationships/image" Target="../media/image13.png"/><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Dietsch%20Bros%20Awning.pptx" TargetMode="External"/><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hyperlink" Target="Dietsch%20Bros%20Windows%20and%20Door.pptx" TargetMode="External"/><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microsoft.com/office/2007/relationships/hdphoto" Target="../media/hdphoto8.wdp"/><Relationship Id="rId5" Type="http://schemas.openxmlformats.org/officeDocument/2006/relationships/image" Target="../media/image21.png"/><Relationship Id="rId4" Type="http://schemas.openxmlformats.org/officeDocument/2006/relationships/hyperlink" Target="Dietsch%20Bros%20Interior%20Photos%20&amp;%20Blinds.pptx" TargetMode="External"/></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13" Type="http://schemas.microsoft.com/office/2007/relationships/hdphoto" Target="../media/hdphoto14.wdp"/><Relationship Id="rId18" Type="http://schemas.microsoft.com/office/2007/relationships/hdphoto" Target="../media/hdphoto16.wdp"/><Relationship Id="rId3" Type="http://schemas.openxmlformats.org/officeDocument/2006/relationships/image" Target="../media/image23.png"/><Relationship Id="rId21" Type="http://schemas.openxmlformats.org/officeDocument/2006/relationships/image" Target="../media/image33.png"/><Relationship Id="rId7" Type="http://schemas.openxmlformats.org/officeDocument/2006/relationships/image" Target="../media/image25.png"/><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notesSlide" Target="../notesSlides/notesSlide9.xml"/><Relationship Id="rId16" Type="http://schemas.openxmlformats.org/officeDocument/2006/relationships/image" Target="../media/image30.png"/><Relationship Id="rId20" Type="http://schemas.microsoft.com/office/2007/relationships/hdphoto" Target="../media/hdphoto17.wdp"/><Relationship Id="rId1" Type="http://schemas.openxmlformats.org/officeDocument/2006/relationships/slideLayout" Target="../slideLayouts/slideLayout8.xml"/><Relationship Id="rId6" Type="http://schemas.microsoft.com/office/2007/relationships/hdphoto" Target="../media/hdphoto11.wdp"/><Relationship Id="rId11" Type="http://schemas.openxmlformats.org/officeDocument/2006/relationships/image" Target="../media/image27.png"/><Relationship Id="rId5" Type="http://schemas.openxmlformats.org/officeDocument/2006/relationships/image" Target="../media/image24.png"/><Relationship Id="rId15" Type="http://schemas.microsoft.com/office/2007/relationships/hdphoto" Target="../media/hdphoto15.wdp"/><Relationship Id="rId10" Type="http://schemas.microsoft.com/office/2007/relationships/hdphoto" Target="../media/hdphoto13.wdp"/><Relationship Id="rId19" Type="http://schemas.openxmlformats.org/officeDocument/2006/relationships/image" Target="../media/image32.png"/><Relationship Id="rId4" Type="http://schemas.microsoft.com/office/2007/relationships/hdphoto" Target="../media/hdphoto10.wdp"/><Relationship Id="rId9" Type="http://schemas.openxmlformats.org/officeDocument/2006/relationships/image" Target="../media/image26.png"/><Relationship Id="rId14" Type="http://schemas.openxmlformats.org/officeDocument/2006/relationships/image" Target="../media/image29.png"/><Relationship Id="rId22" Type="http://schemas.microsoft.com/office/2007/relationships/hdphoto" Target="../media/hdphoto1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lstStyle/>
          <a:p>
            <a:r>
              <a:rPr lang="en-US" dirty="0" err="1" smtClean="0"/>
              <a:t>Dietsch</a:t>
            </a:r>
            <a:r>
              <a:rPr lang="en-US" dirty="0" smtClean="0"/>
              <a:t> Bros. Candy &amp; Ice Cream</a:t>
            </a:r>
            <a:endParaRPr lang="en-US" dirty="0"/>
          </a:p>
        </p:txBody>
      </p:sp>
      <p:sp>
        <p:nvSpPr>
          <p:cNvPr id="3" name="Subtitle 2"/>
          <p:cNvSpPr>
            <a:spLocks noGrp="1"/>
          </p:cNvSpPr>
          <p:nvPr>
            <p:ph type="subTitle" idx="1"/>
          </p:nvPr>
        </p:nvSpPr>
        <p:spPr>
          <a:xfrm>
            <a:off x="1371600" y="3355974"/>
            <a:ext cx="6400800" cy="2511425"/>
          </a:xfrm>
        </p:spPr>
        <p:txBody>
          <a:bodyPr>
            <a:normAutofit/>
          </a:bodyPr>
          <a:lstStyle/>
          <a:p>
            <a:r>
              <a:rPr lang="en-US" dirty="0" smtClean="0"/>
              <a:t>100% Scratch built, e.g., no manufactured parts were </a:t>
            </a:r>
            <a:r>
              <a:rPr lang="en-US" strike="sngStrike" dirty="0" smtClean="0"/>
              <a:t>harmed</a:t>
            </a:r>
            <a:r>
              <a:rPr lang="en-US" dirty="0" smtClean="0"/>
              <a:t> used in the making of this structure </a:t>
            </a:r>
          </a:p>
          <a:p>
            <a:pPr algn="ctr"/>
            <a:r>
              <a:rPr lang="en-US" dirty="0" smtClean="0"/>
              <a:t>By </a:t>
            </a:r>
          </a:p>
          <a:p>
            <a:pPr algn="ctr"/>
            <a:endParaRPr lang="en-US" dirty="0" smtClean="0"/>
          </a:p>
          <a:p>
            <a:pPr algn="ctr"/>
            <a:r>
              <a:rPr lang="en-US" dirty="0" smtClean="0"/>
              <a:t>Bruce Bowie</a:t>
            </a:r>
            <a:endParaRPr lang="en-US" dirty="0"/>
          </a:p>
        </p:txBody>
      </p:sp>
    </p:spTree>
    <p:extLst>
      <p:ext uri="{BB962C8B-B14F-4D97-AF65-F5344CB8AC3E}">
        <p14:creationId xmlns:p14="http://schemas.microsoft.com/office/powerpoint/2010/main" val="41391082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2139696" cy="884320"/>
          </a:xfrm>
        </p:spPr>
        <p:txBody>
          <a:bodyPr/>
          <a:lstStyle/>
          <a:p>
            <a:r>
              <a:rPr lang="en-US" sz="2000" dirty="0" smtClean="0"/>
              <a:t>ROOF</a:t>
            </a:r>
            <a:br>
              <a:rPr lang="en-US" sz="2000" dirty="0" smtClean="0"/>
            </a:br>
            <a:r>
              <a:rPr lang="en-US" sz="2000" dirty="0" smtClean="0"/>
              <a:t>CONSTRUCTION</a:t>
            </a:r>
            <a:endParaRPr lang="en-US" sz="2000" dirty="0"/>
          </a:p>
        </p:txBody>
      </p:sp>
      <p:sp>
        <p:nvSpPr>
          <p:cNvPr id="4" name="Text Placeholder 3"/>
          <p:cNvSpPr>
            <a:spLocks noGrp="1"/>
          </p:cNvSpPr>
          <p:nvPr>
            <p:ph type="body" sz="half" idx="2"/>
          </p:nvPr>
        </p:nvSpPr>
        <p:spPr>
          <a:xfrm>
            <a:off x="152400" y="1219200"/>
            <a:ext cx="2514600" cy="5486400"/>
          </a:xfrm>
        </p:spPr>
        <p:txBody>
          <a:bodyPr>
            <a:normAutofit fontScale="92500" lnSpcReduction="10000"/>
          </a:bodyPr>
          <a:lstStyle/>
          <a:p>
            <a:r>
              <a:rPr lang="en-US" dirty="0" smtClean="0"/>
              <a:t>1/8” Masonite from an old clip board was used for the roof substructure.  </a:t>
            </a:r>
            <a:r>
              <a:rPr lang="en-US" dirty="0" smtClean="0"/>
              <a:t>A web search provided a </a:t>
            </a:r>
            <a:r>
              <a:rPr lang="en-US" dirty="0" smtClean="0">
                <a:hlinkClick r:id="rId3" action="ppaction://hlinkpres?slideindex=1&amp;slidetitle="/>
              </a:rPr>
              <a:t>photo for tarpaper roofing</a:t>
            </a:r>
            <a:r>
              <a:rPr lang="en-US" dirty="0" smtClean="0"/>
              <a:t>. Copy paper </a:t>
            </a:r>
            <a:r>
              <a:rPr lang="en-US" dirty="0" smtClean="0"/>
              <a:t>was cut, edges darkened with a felt pen and applied, overlapping as prototype practice.  Prototype roofing material extends up on to sidewalls to provide a weather seal.  I simulated this by cutting the paper using a plastic putty knife to give the height needed above the flat roof.  The vent stack was made from brass tubing which was drilled out on the end to thin the walls.  A piece of styrene tubing was drilled and pushed onto the lower end.  </a:t>
            </a:r>
            <a:r>
              <a:rPr lang="en-US" dirty="0"/>
              <a:t>A</a:t>
            </a:r>
            <a:r>
              <a:rPr lang="en-US" dirty="0" smtClean="0"/>
              <a:t> square of shrink tubing was punched </a:t>
            </a:r>
            <a:r>
              <a:rPr lang="en-US" dirty="0"/>
              <a:t> </a:t>
            </a:r>
            <a:r>
              <a:rPr lang="en-US" dirty="0" smtClean="0"/>
              <a:t>with a hole, then slid in place over the styrene to form the boot.  Flat styrene was scribed for joints and applied to the top of the walls for simulated stone or concrete caps.  Light weathering was applied.</a:t>
            </a:r>
            <a:endParaRPr lang="en-US" dirty="0"/>
          </a:p>
        </p:txBody>
      </p:sp>
      <p:pic>
        <p:nvPicPr>
          <p:cNvPr id="6146" name="Picture 2"/>
          <p:cNvPicPr>
            <a:picLocks noGrp="1" noChangeAspect="1" noChangeArrowheads="1"/>
          </p:cNvPicPr>
          <p:nvPr>
            <p:ph idx="1"/>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19400" y="762001"/>
            <a:ext cx="1828800" cy="1005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181600" y="2895600"/>
            <a:ext cx="1343025" cy="754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105400" y="3733800"/>
            <a:ext cx="1727200" cy="620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162800" y="2895600"/>
            <a:ext cx="877158" cy="1310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7" name="Picture 13"/>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029200" y="762000"/>
            <a:ext cx="3629025" cy="2040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8" name="Picture 14"/>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19400" y="1828800"/>
            <a:ext cx="1956816" cy="1100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9" name="Picture 15"/>
          <p:cNvPicPr>
            <a:picLocks noChangeAspect="1" noChangeArrowheads="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19400" y="2971800"/>
            <a:ext cx="2230984" cy="125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0" name="Picture 16"/>
          <p:cNvPicPr>
            <a:picLocks noChangeAspect="1" noChangeArrowheads="1"/>
          </p:cNvPicPr>
          <p:nvPr/>
        </p:nvPicPr>
        <p:blipFill>
          <a:blip r:embed="rId18">
            <a:extLst>
              <a:ext uri="{BEBA8EAE-BF5A-486C-A8C5-ECC9F3942E4B}">
                <a14:imgProps xmlns:a14="http://schemas.microsoft.com/office/drawing/2010/main">
                  <a14:imgLayer r:embed="rId1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19400" y="4267200"/>
            <a:ext cx="5795264"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74195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normAutofit/>
          </a:bodyPr>
          <a:lstStyle/>
          <a:p>
            <a:r>
              <a:rPr lang="en-US" dirty="0" smtClean="0"/>
              <a:t>TOOLS &amp; MATERIALS USED</a:t>
            </a:r>
            <a:endParaRPr lang="en-US" dirty="0"/>
          </a:p>
        </p:txBody>
      </p:sp>
      <p:sp>
        <p:nvSpPr>
          <p:cNvPr id="3" name="Content Placeholder 2"/>
          <p:cNvSpPr>
            <a:spLocks noGrp="1"/>
          </p:cNvSpPr>
          <p:nvPr>
            <p:ph idx="1"/>
          </p:nvPr>
        </p:nvSpPr>
        <p:spPr>
          <a:xfrm>
            <a:off x="838200" y="1143000"/>
            <a:ext cx="8077200" cy="5638800"/>
          </a:xfrm>
        </p:spPr>
        <p:txBody>
          <a:bodyPr>
            <a:normAutofit fontScale="85000" lnSpcReduction="10000"/>
          </a:bodyPr>
          <a:lstStyle/>
          <a:p>
            <a:r>
              <a:rPr lang="en-US" dirty="0" smtClean="0"/>
              <a:t>MS-PowerPoint, or similar software, is a highly </a:t>
            </a:r>
            <a:r>
              <a:rPr lang="en-US" dirty="0" smtClean="0"/>
              <a:t>useful</a:t>
            </a:r>
          </a:p>
          <a:p>
            <a:pPr marL="0" indent="0">
              <a:buNone/>
            </a:pPr>
            <a:r>
              <a:rPr lang="en-US" dirty="0"/>
              <a:t> </a:t>
            </a:r>
            <a:r>
              <a:rPr lang="en-US" dirty="0" smtClean="0"/>
              <a:t> </a:t>
            </a:r>
            <a:r>
              <a:rPr lang="en-US" dirty="0" smtClean="0"/>
              <a:t>modeling </a:t>
            </a:r>
            <a:r>
              <a:rPr lang="en-US" dirty="0" smtClean="0"/>
              <a:t>tool.</a:t>
            </a:r>
          </a:p>
          <a:p>
            <a:pPr lvl="1"/>
            <a:r>
              <a:rPr lang="en-US" dirty="0" smtClean="0"/>
              <a:t>CAD is better with lines and other vector based objects and can be used as an alternative but does not manipulate graphics as well</a:t>
            </a:r>
          </a:p>
          <a:p>
            <a:r>
              <a:rPr lang="en-US" dirty="0" smtClean="0"/>
              <a:t>Google Earth can be your friend</a:t>
            </a:r>
          </a:p>
          <a:p>
            <a:r>
              <a:rPr lang="en-US" dirty="0" smtClean="0"/>
              <a:t>County auditor websites can provide a wealth of information</a:t>
            </a:r>
          </a:p>
          <a:p>
            <a:r>
              <a:rPr lang="en-US" dirty="0" smtClean="0"/>
              <a:t>The </a:t>
            </a:r>
            <a:r>
              <a:rPr lang="en-US" dirty="0" smtClean="0"/>
              <a:t>Micro-Mark Aged Factory Brick Paper, Item # 84730 and Cinder Block Paper, Item # 83105 is great, </a:t>
            </a:r>
            <a:r>
              <a:rPr lang="en-US" b="1" i="1" dirty="0" smtClean="0"/>
              <a:t>BUT</a:t>
            </a:r>
            <a:r>
              <a:rPr lang="en-US" dirty="0" smtClean="0"/>
              <a:t>…</a:t>
            </a:r>
          </a:p>
          <a:p>
            <a:pPr lvl="1"/>
            <a:r>
              <a:rPr lang="en-US" dirty="0" smtClean="0"/>
              <a:t>It is usually best to construct structure walls while in the flat.  The front wall </a:t>
            </a:r>
            <a:r>
              <a:rPr lang="en-US" dirty="0" smtClean="0"/>
              <a:t>brick paper needed </a:t>
            </a:r>
            <a:r>
              <a:rPr lang="en-US" dirty="0" smtClean="0"/>
              <a:t>to extend around and onto each sidewall so I left it long during construction of the </a:t>
            </a:r>
            <a:r>
              <a:rPr lang="en-US" dirty="0" smtClean="0"/>
              <a:t>front wall </a:t>
            </a:r>
            <a:r>
              <a:rPr lang="en-US" dirty="0" smtClean="0"/>
              <a:t>itself.  The </a:t>
            </a:r>
            <a:r>
              <a:rPr lang="en-US" dirty="0" smtClean="0"/>
              <a:t>wall </a:t>
            </a:r>
            <a:r>
              <a:rPr lang="en-US" dirty="0" smtClean="0"/>
              <a:t>required extensive handling during construction which caused the paper to have a crease I could not totally remove when assembling the walls.  Unfortunately too late to redo.</a:t>
            </a:r>
          </a:p>
          <a:p>
            <a:r>
              <a:rPr lang="en-US" dirty="0"/>
              <a:t>Buy No. 11 knife blades, Micro-Mark Item # 14178</a:t>
            </a:r>
          </a:p>
          <a:p>
            <a:pPr marL="0" indent="0">
              <a:buNone/>
            </a:pPr>
            <a:r>
              <a:rPr lang="en-US" dirty="0"/>
              <a:t>  </a:t>
            </a:r>
            <a:r>
              <a:rPr lang="en-US" dirty="0" smtClean="0"/>
              <a:t> in </a:t>
            </a:r>
            <a:r>
              <a:rPr lang="en-US" dirty="0"/>
              <a:t>quantities of 100…or </a:t>
            </a:r>
            <a:r>
              <a:rPr lang="en-US" b="1" i="1" dirty="0"/>
              <a:t>more</a:t>
            </a:r>
            <a:r>
              <a:rPr lang="en-US" dirty="0" smtClean="0"/>
              <a:t>!</a:t>
            </a:r>
          </a:p>
          <a:p>
            <a:r>
              <a:rPr lang="en-US" dirty="0" smtClean="0"/>
              <a:t>Micro-Mark 3/16 corner punch, </a:t>
            </a:r>
            <a:r>
              <a:rPr lang="en-US" dirty="0"/>
              <a:t>Item # </a:t>
            </a:r>
            <a:r>
              <a:rPr lang="en-US" dirty="0" smtClean="0"/>
              <a:t>82394 or 5/16 </a:t>
            </a:r>
            <a:r>
              <a:rPr lang="en-US" dirty="0"/>
              <a:t>Item # 81652</a:t>
            </a:r>
            <a:endParaRPr lang="en-US" dirty="0"/>
          </a:p>
          <a:p>
            <a:r>
              <a:rPr lang="en-US" dirty="0" smtClean="0"/>
              <a:t>Taking </a:t>
            </a:r>
            <a:r>
              <a:rPr lang="en-US" dirty="0"/>
              <a:t>photos during construction allows you to “see” items needing improvement</a:t>
            </a:r>
          </a:p>
          <a:p>
            <a:pPr lvl="1"/>
            <a:r>
              <a:rPr lang="en-US" dirty="0" smtClean="0"/>
              <a:t>Example </a:t>
            </a:r>
            <a:r>
              <a:rPr lang="en-US" dirty="0"/>
              <a:t>– awning edge needing to be </a:t>
            </a:r>
            <a:r>
              <a:rPr lang="en-US" dirty="0" smtClean="0"/>
              <a:t>darkened</a:t>
            </a:r>
            <a:endParaRPr lang="en-US" dirty="0"/>
          </a:p>
        </p:txBody>
      </p:sp>
    </p:spTree>
    <p:extLst>
      <p:ext uri="{BB962C8B-B14F-4D97-AF65-F5344CB8AC3E}">
        <p14:creationId xmlns:p14="http://schemas.microsoft.com/office/powerpoint/2010/main" val="189952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normAutofit/>
          </a:bodyPr>
          <a:lstStyle/>
          <a:p>
            <a:r>
              <a:rPr lang="en-US" dirty="0" smtClean="0"/>
              <a:t>LESSONS LEARNED</a:t>
            </a:r>
            <a:endParaRPr lang="en-US" dirty="0"/>
          </a:p>
        </p:txBody>
      </p:sp>
      <p:sp>
        <p:nvSpPr>
          <p:cNvPr id="3" name="Content Placeholder 2"/>
          <p:cNvSpPr>
            <a:spLocks noGrp="1"/>
          </p:cNvSpPr>
          <p:nvPr>
            <p:ph idx="1"/>
          </p:nvPr>
        </p:nvSpPr>
        <p:spPr>
          <a:xfrm>
            <a:off x="838200" y="1143000"/>
            <a:ext cx="8077200" cy="5638800"/>
          </a:xfrm>
        </p:spPr>
        <p:txBody>
          <a:bodyPr>
            <a:normAutofit fontScale="92500"/>
          </a:bodyPr>
          <a:lstStyle/>
          <a:p>
            <a:r>
              <a:rPr lang="en-US" dirty="0" smtClean="0"/>
              <a:t>Look for </a:t>
            </a:r>
            <a:r>
              <a:rPr lang="en-US" b="1" i="1" dirty="0" smtClean="0"/>
              <a:t>DEFINING</a:t>
            </a:r>
            <a:r>
              <a:rPr lang="en-US" dirty="0" smtClean="0"/>
              <a:t> items during the design phase</a:t>
            </a:r>
          </a:p>
          <a:p>
            <a:r>
              <a:rPr lang="en-US" dirty="0" smtClean="0"/>
              <a:t>Spray items </a:t>
            </a:r>
            <a:r>
              <a:rPr lang="en-US" dirty="0" smtClean="0"/>
              <a:t>printed on </a:t>
            </a:r>
            <a:r>
              <a:rPr lang="en-US" dirty="0" smtClean="0"/>
              <a:t>60# paper </a:t>
            </a:r>
            <a:r>
              <a:rPr lang="en-US" dirty="0" smtClean="0"/>
              <a:t>with </a:t>
            </a:r>
            <a:r>
              <a:rPr lang="en-US" dirty="0" err="1" smtClean="0"/>
              <a:t>dullcote</a:t>
            </a:r>
            <a:r>
              <a:rPr lang="en-US" dirty="0" smtClean="0"/>
              <a:t> for </a:t>
            </a:r>
            <a:r>
              <a:rPr lang="en-US" dirty="0" smtClean="0"/>
              <a:t>durability </a:t>
            </a:r>
            <a:r>
              <a:rPr lang="en-US" dirty="0" smtClean="0"/>
              <a:t>and to </a:t>
            </a:r>
            <a:r>
              <a:rPr lang="en-US" dirty="0" smtClean="0"/>
              <a:t>reduce </a:t>
            </a:r>
            <a:r>
              <a:rPr lang="en-US" dirty="0" smtClean="0"/>
              <a:t>fuzz</a:t>
            </a:r>
          </a:p>
          <a:p>
            <a:r>
              <a:rPr lang="en-US" dirty="0" smtClean="0"/>
              <a:t>Dark women’s stocking does </a:t>
            </a:r>
            <a:r>
              <a:rPr lang="en-US" b="1" i="1" dirty="0" smtClean="0"/>
              <a:t>NOT</a:t>
            </a:r>
            <a:r>
              <a:rPr lang="en-US" dirty="0" smtClean="0"/>
              <a:t> make effective door screen</a:t>
            </a:r>
            <a:endParaRPr lang="en-US" dirty="0" smtClean="0"/>
          </a:p>
          <a:p>
            <a:r>
              <a:rPr lang="en-US" dirty="0" smtClean="0"/>
              <a:t>In PowerPoint, cut then </a:t>
            </a:r>
            <a:r>
              <a:rPr lang="en-US" dirty="0" smtClean="0"/>
              <a:t>“</a:t>
            </a:r>
            <a:r>
              <a:rPr lang="en-US" b="1" i="1" dirty="0" smtClean="0"/>
              <a:t>paste </a:t>
            </a:r>
            <a:r>
              <a:rPr lang="en-US" b="1" i="1" dirty="0" smtClean="0"/>
              <a:t>as a </a:t>
            </a:r>
            <a:r>
              <a:rPr lang="en-US" b="1" i="1" dirty="0" smtClean="0"/>
              <a:t>picture</a:t>
            </a:r>
            <a:r>
              <a:rPr lang="en-US" dirty="0" smtClean="0"/>
              <a:t>” </a:t>
            </a:r>
            <a:r>
              <a:rPr lang="en-US" dirty="0" smtClean="0"/>
              <a:t>items made of multiple objects when resizing</a:t>
            </a:r>
          </a:p>
          <a:p>
            <a:pPr lvl="1"/>
            <a:r>
              <a:rPr lang="en-US" dirty="0" smtClean="0"/>
              <a:t>Eliminates issues with resized text not fitting original boundaries and multiple lines not staying connected</a:t>
            </a:r>
          </a:p>
          <a:p>
            <a:r>
              <a:rPr lang="en-US" dirty="0" smtClean="0"/>
              <a:t>More care or better process required to cut the window and door openings in the substructure square from front to </a:t>
            </a:r>
            <a:r>
              <a:rPr lang="en-US" dirty="0" smtClean="0"/>
              <a:t>back</a:t>
            </a:r>
          </a:p>
          <a:p>
            <a:r>
              <a:rPr lang="en-US" dirty="0" smtClean="0"/>
              <a:t>There is a reason for </a:t>
            </a:r>
            <a:r>
              <a:rPr lang="en-US" b="1" i="1" dirty="0" smtClean="0"/>
              <a:t>SELECTIVE COMPRESSION</a:t>
            </a:r>
            <a:endParaRPr lang="en-US" b="1" i="1" dirty="0" smtClean="0"/>
          </a:p>
          <a:p>
            <a:pPr algn="ctr"/>
            <a:r>
              <a:rPr lang="en-US" sz="3000" b="1" i="1" u="sng" dirty="0" smtClean="0"/>
              <a:t>Don’t </a:t>
            </a:r>
            <a:r>
              <a:rPr lang="en-US" sz="3000" b="1" i="1" u="sng" dirty="0"/>
              <a:t>settle for </a:t>
            </a:r>
            <a:r>
              <a:rPr lang="en-US" sz="3000" b="1" i="1" u="sng" dirty="0" smtClean="0"/>
              <a:t>less!</a:t>
            </a:r>
            <a:endParaRPr lang="en-US" sz="3000" b="1" i="1" u="sng" dirty="0"/>
          </a:p>
          <a:p>
            <a:pPr lvl="1"/>
            <a:r>
              <a:rPr lang="en-US" dirty="0"/>
              <a:t>I made two flat signs to get one acceptable</a:t>
            </a:r>
          </a:p>
          <a:p>
            <a:pPr lvl="1"/>
            <a:r>
              <a:rPr lang="en-US" dirty="0" smtClean="0"/>
              <a:t>I </a:t>
            </a:r>
            <a:r>
              <a:rPr lang="en-US" dirty="0"/>
              <a:t>made </a:t>
            </a:r>
            <a:r>
              <a:rPr lang="en-US" b="1" i="1" u="sng" dirty="0"/>
              <a:t>FOUR</a:t>
            </a:r>
            <a:r>
              <a:rPr lang="en-US" dirty="0"/>
              <a:t> awnings before accepting the final </a:t>
            </a:r>
            <a:r>
              <a:rPr lang="en-US" dirty="0" smtClean="0"/>
              <a:t>version</a:t>
            </a:r>
          </a:p>
          <a:p>
            <a:pPr lvl="1"/>
            <a:r>
              <a:rPr lang="en-US" dirty="0" smtClean="0"/>
              <a:t>I </a:t>
            </a:r>
            <a:r>
              <a:rPr lang="en-US" b="1" i="1" u="sng" dirty="0"/>
              <a:t>SHOULD HAVE</a:t>
            </a:r>
            <a:r>
              <a:rPr lang="en-US" dirty="0"/>
              <a:t> </a:t>
            </a:r>
            <a:r>
              <a:rPr lang="en-US" dirty="0" smtClean="0"/>
              <a:t>made a new front wall </a:t>
            </a:r>
            <a:r>
              <a:rPr lang="en-US" dirty="0" smtClean="0"/>
              <a:t>substructure</a:t>
            </a:r>
            <a:endParaRPr lang="en-US" dirty="0"/>
          </a:p>
          <a:p>
            <a:endParaRPr lang="en-US" dirty="0"/>
          </a:p>
        </p:txBody>
      </p:sp>
    </p:spTree>
    <p:extLst>
      <p:ext uri="{BB962C8B-B14F-4D97-AF65-F5344CB8AC3E}">
        <p14:creationId xmlns:p14="http://schemas.microsoft.com/office/powerpoint/2010/main" val="1489329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838200"/>
          </a:xfrm>
        </p:spPr>
        <p:txBody>
          <a:bodyPr>
            <a:normAutofit/>
          </a:bodyPr>
          <a:lstStyle/>
          <a:p>
            <a:pPr algn="ctr"/>
            <a:r>
              <a:rPr lang="en-US" dirty="0" smtClean="0">
                <a:hlinkClick r:id="rId3" action="ppaction://hlinkpres?slideindex=1&amp;slidetitle="/>
              </a:rPr>
              <a:t>QUESTIONS??</a:t>
            </a:r>
            <a:endParaRPr lang="en-US" dirty="0"/>
          </a:p>
        </p:txBody>
      </p:sp>
    </p:spTree>
    <p:extLst>
      <p:ext uri="{BB962C8B-B14F-4D97-AF65-F5344CB8AC3E}">
        <p14:creationId xmlns:p14="http://schemas.microsoft.com/office/powerpoint/2010/main" val="10402932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381000"/>
          </a:xfrm>
        </p:spPr>
        <p:txBody>
          <a:bodyPr>
            <a:normAutofit fontScale="90000"/>
          </a:bodyPr>
          <a:lstStyle/>
          <a:p>
            <a:r>
              <a:rPr lang="en-US" dirty="0" err="1" smtClean="0"/>
              <a:t>Dietsch</a:t>
            </a:r>
            <a:r>
              <a:rPr lang="en-US" dirty="0" smtClean="0"/>
              <a:t> Bros. Candy &amp; </a:t>
            </a:r>
            <a:r>
              <a:rPr lang="en-US" dirty="0"/>
              <a:t>I</a:t>
            </a:r>
            <a:r>
              <a:rPr lang="en-US" dirty="0" smtClean="0"/>
              <a:t>ce </a:t>
            </a:r>
            <a:r>
              <a:rPr lang="en-US" dirty="0"/>
              <a:t>C</a:t>
            </a:r>
            <a:r>
              <a:rPr lang="en-US" dirty="0" smtClean="0"/>
              <a:t>ream</a:t>
            </a:r>
            <a:endParaRPr lang="en-US" dirty="0"/>
          </a:p>
        </p:txBody>
      </p:sp>
      <p:sp>
        <p:nvSpPr>
          <p:cNvPr id="3" name="Content Placeholder 2"/>
          <p:cNvSpPr>
            <a:spLocks noGrp="1"/>
          </p:cNvSpPr>
          <p:nvPr>
            <p:ph idx="1"/>
          </p:nvPr>
        </p:nvSpPr>
        <p:spPr>
          <a:xfrm>
            <a:off x="304800" y="1219200"/>
            <a:ext cx="8382000" cy="5376372"/>
          </a:xfrm>
        </p:spPr>
        <p:txBody>
          <a:bodyPr>
            <a:normAutofit fontScale="92500" lnSpcReduction="20000"/>
          </a:bodyPr>
          <a:lstStyle/>
          <a:p>
            <a:r>
              <a:rPr lang="en-US" dirty="0" smtClean="0"/>
              <a:t>I was commissioned by a friend’s daughter to construct a building resembling </a:t>
            </a:r>
            <a:r>
              <a:rPr lang="en-US" dirty="0" err="1" smtClean="0"/>
              <a:t>Dietsch</a:t>
            </a:r>
            <a:r>
              <a:rPr lang="en-US" dirty="0" smtClean="0"/>
              <a:t> Bros. Candy &amp; Ice Cream of Findlay, Ohio and still in business, backdated to the 1950’s.</a:t>
            </a:r>
          </a:p>
          <a:p>
            <a:r>
              <a:rPr lang="en-US" dirty="0"/>
              <a:t>The only thing she gave me to go on was a ¾ view </a:t>
            </a:r>
            <a:r>
              <a:rPr lang="en-US" dirty="0" smtClean="0">
                <a:hlinkClick r:id="rId3" action="ppaction://hlinkfile"/>
              </a:rPr>
              <a:t>photo </a:t>
            </a:r>
            <a:r>
              <a:rPr lang="en-US" dirty="0" smtClean="0"/>
              <a:t>of </a:t>
            </a:r>
            <a:r>
              <a:rPr lang="en-US" dirty="0"/>
              <a:t>the front wall</a:t>
            </a:r>
            <a:r>
              <a:rPr lang="en-US" dirty="0" smtClean="0"/>
              <a:t>. </a:t>
            </a:r>
          </a:p>
          <a:p>
            <a:r>
              <a:rPr lang="en-US" dirty="0" err="1" smtClean="0"/>
              <a:t>Dietsch</a:t>
            </a:r>
            <a:r>
              <a:rPr lang="en-US" dirty="0" smtClean="0"/>
              <a:t> Bros. is today still going strong and has grown considerably since my friend’s younger years in Findlay</a:t>
            </a:r>
            <a:r>
              <a:rPr lang="en-US" dirty="0" smtClean="0"/>
              <a:t>.</a:t>
            </a:r>
            <a:endParaRPr lang="en-US" dirty="0" smtClean="0"/>
          </a:p>
          <a:p>
            <a:r>
              <a:rPr lang="en-US" dirty="0" smtClean="0"/>
              <a:t>I used internet searches from sites such as Google </a:t>
            </a:r>
            <a:r>
              <a:rPr lang="en-US" dirty="0" smtClean="0"/>
              <a:t>Earth (</a:t>
            </a:r>
            <a:r>
              <a:rPr lang="en-US" dirty="0" smtClean="0">
                <a:hlinkClick r:id="rId4" action="ppaction://hlinkfile"/>
              </a:rPr>
              <a:t>1</a:t>
            </a:r>
            <a:r>
              <a:rPr lang="en-US" dirty="0" smtClean="0"/>
              <a:t>, </a:t>
            </a:r>
            <a:r>
              <a:rPr lang="en-US" dirty="0" smtClean="0">
                <a:hlinkClick r:id="rId5" action="ppaction://hlinkfile"/>
              </a:rPr>
              <a:t>2</a:t>
            </a:r>
            <a:r>
              <a:rPr lang="en-US" dirty="0" smtClean="0"/>
              <a:t>, </a:t>
            </a:r>
            <a:r>
              <a:rPr lang="en-US" dirty="0" smtClean="0">
                <a:hlinkClick r:id="rId6" action="ppaction://hlinkfile"/>
              </a:rPr>
              <a:t>3</a:t>
            </a:r>
            <a:r>
              <a:rPr lang="en-US" dirty="0" smtClean="0"/>
              <a:t>, </a:t>
            </a:r>
            <a:r>
              <a:rPr lang="en-US" dirty="0" smtClean="0">
                <a:hlinkClick r:id="rId7" action="ppaction://hlinkfile"/>
              </a:rPr>
              <a:t>4</a:t>
            </a:r>
            <a:r>
              <a:rPr lang="en-US" dirty="0" smtClean="0"/>
              <a:t>, </a:t>
            </a:r>
            <a:r>
              <a:rPr lang="en-US" dirty="0" smtClean="0">
                <a:hlinkClick r:id="rId8" action="ppaction://hlinkfile"/>
              </a:rPr>
              <a:t>5</a:t>
            </a:r>
            <a:r>
              <a:rPr lang="en-US" dirty="0" smtClean="0"/>
              <a:t>, </a:t>
            </a:r>
            <a:r>
              <a:rPr lang="en-US" dirty="0" smtClean="0">
                <a:hlinkClick r:id="rId9" action="ppaction://hlinkfile"/>
              </a:rPr>
              <a:t>6</a:t>
            </a:r>
            <a:r>
              <a:rPr lang="en-US" dirty="0" smtClean="0"/>
              <a:t>) </a:t>
            </a:r>
            <a:r>
              <a:rPr lang="en-US" dirty="0" smtClean="0"/>
              <a:t>and the </a:t>
            </a:r>
            <a:r>
              <a:rPr lang="en-US" dirty="0" smtClean="0">
                <a:hlinkClick r:id="rId10" action="ppaction://hlinkfile"/>
              </a:rPr>
              <a:t>Hancock County Auditor’s website </a:t>
            </a:r>
            <a:r>
              <a:rPr lang="en-US" dirty="0" smtClean="0"/>
              <a:t>to help determine the approximate overall size of the original structure and what the other walls look like today.</a:t>
            </a:r>
          </a:p>
          <a:p>
            <a:r>
              <a:rPr lang="en-US" dirty="0" smtClean="0"/>
              <a:t>The front wall was and still is red brick.  The other three walls are cinder block.  The doors, windows and signage have been </a:t>
            </a:r>
            <a:r>
              <a:rPr lang="en-US" dirty="0" smtClean="0"/>
              <a:t>modernized as </a:t>
            </a:r>
            <a:r>
              <a:rPr lang="en-US" dirty="0" smtClean="0"/>
              <a:t>has the </a:t>
            </a:r>
            <a:r>
              <a:rPr lang="en-US" dirty="0" smtClean="0"/>
              <a:t>awning</a:t>
            </a:r>
            <a:r>
              <a:rPr lang="en-US" dirty="0" smtClean="0"/>
              <a:t>.  I attempted to </a:t>
            </a:r>
            <a:r>
              <a:rPr lang="en-US" dirty="0" smtClean="0"/>
              <a:t>model these items as </a:t>
            </a:r>
            <a:r>
              <a:rPr lang="en-US" dirty="0" smtClean="0"/>
              <a:t>they are shown in the </a:t>
            </a:r>
            <a:r>
              <a:rPr lang="en-US" dirty="0" smtClean="0"/>
              <a:t>1950 era photo </a:t>
            </a:r>
            <a:r>
              <a:rPr lang="en-US" dirty="0" smtClean="0"/>
              <a:t>provided. </a:t>
            </a:r>
            <a:endParaRPr lang="en-US" dirty="0"/>
          </a:p>
          <a:p>
            <a:r>
              <a:rPr lang="en-US" dirty="0" smtClean="0"/>
              <a:t>The </a:t>
            </a:r>
            <a:r>
              <a:rPr lang="en-US" dirty="0" smtClean="0"/>
              <a:t>roof and rear wall are unknowns so I utilized “likelihoods” for their modeling.</a:t>
            </a:r>
            <a:endParaRPr lang="en-US" sz="1000" dirty="0"/>
          </a:p>
        </p:txBody>
      </p:sp>
      <p:sp>
        <p:nvSpPr>
          <p:cNvPr id="4" name="TextBox 3"/>
          <p:cNvSpPr txBox="1"/>
          <p:nvPr/>
        </p:nvSpPr>
        <p:spPr>
          <a:xfrm>
            <a:off x="7696200" y="1447800"/>
            <a:ext cx="457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8396734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STARTING POINT</a:t>
            </a:r>
            <a:endParaRPr lang="en-US" dirty="0"/>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876439" y="1371600"/>
            <a:ext cx="5391121"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52400" y="5715000"/>
            <a:ext cx="8915400" cy="923330"/>
          </a:xfrm>
          <a:prstGeom prst="rect">
            <a:avLst/>
          </a:prstGeom>
          <a:noFill/>
        </p:spPr>
        <p:txBody>
          <a:bodyPr wrap="square" rtlCol="0">
            <a:spAutoFit/>
          </a:bodyPr>
          <a:lstStyle/>
          <a:p>
            <a:r>
              <a:rPr lang="en-US" dirty="0" smtClean="0"/>
              <a:t>The original photo shows the awning, two unique signs, the main door, a glass block window and front window w/ various advertisements and, for reasons unknown, two red “Scottie” dogs.  The model attempts to capture these </a:t>
            </a:r>
            <a:r>
              <a:rPr lang="en-US" b="1" i="1" dirty="0" smtClean="0"/>
              <a:t>defining</a:t>
            </a:r>
            <a:r>
              <a:rPr lang="en-US" dirty="0" smtClean="0"/>
              <a:t> items</a:t>
            </a:r>
            <a:r>
              <a:rPr lang="en-US" dirty="0" smtClean="0"/>
              <a:t>.</a:t>
            </a:r>
            <a:endParaRPr lang="en-US" dirty="0"/>
          </a:p>
        </p:txBody>
      </p:sp>
    </p:spTree>
    <p:extLst>
      <p:ext uri="{BB962C8B-B14F-4D97-AF65-F5344CB8AC3E}">
        <p14:creationId xmlns:p14="http://schemas.microsoft.com/office/powerpoint/2010/main" val="208443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884320"/>
          </a:xfrm>
        </p:spPr>
        <p:txBody>
          <a:bodyPr/>
          <a:lstStyle/>
          <a:p>
            <a:r>
              <a:rPr lang="en-US" sz="2000" dirty="0" smtClean="0"/>
              <a:t>FRONT WALL</a:t>
            </a:r>
            <a:br>
              <a:rPr lang="en-US" sz="2000" dirty="0" smtClean="0"/>
            </a:br>
            <a:r>
              <a:rPr lang="en-US" sz="2000" dirty="0" smtClean="0"/>
              <a:t>CONSTRUCTION</a:t>
            </a:r>
            <a:endParaRPr lang="en-US" sz="2000" dirty="0"/>
          </a:p>
        </p:txBody>
      </p:sp>
      <p:sp>
        <p:nvSpPr>
          <p:cNvPr id="4" name="Text Placeholder 3"/>
          <p:cNvSpPr>
            <a:spLocks noGrp="1"/>
          </p:cNvSpPr>
          <p:nvPr>
            <p:ph type="body" sz="half" idx="2"/>
          </p:nvPr>
        </p:nvSpPr>
        <p:spPr>
          <a:xfrm>
            <a:off x="304800" y="1676400"/>
            <a:ext cx="2292097" cy="4876800"/>
          </a:xfrm>
        </p:spPr>
        <p:txBody>
          <a:bodyPr>
            <a:normAutofit/>
          </a:bodyPr>
          <a:lstStyle/>
          <a:p>
            <a:r>
              <a:rPr lang="en-US" dirty="0" smtClean="0"/>
              <a:t>A sketch was made of the front wall counting the number of bricks in the original photo for the vertical and horizontal dimensions knowing the size of a prototype brick.  Micro-Mark adhesive backed brick paper was used for the outer wall surface.  Glass blocks were made by laser etching the mortar lines in 1/8” clear Plexiglas, then laser cutting the window itself.  White acrylic paint was brushed on then wiped off to highlight the mortar lines. The photo shows the windows with no paint on top and painted mortar lines below.</a:t>
            </a:r>
            <a:endParaRPr lang="en-US" dirty="0"/>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583442" y="611977"/>
            <a:ext cx="1752602" cy="311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5681631" y="1295397"/>
            <a:ext cx="3122640" cy="175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275365" y="3429000"/>
            <a:ext cx="1528909" cy="2719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5600" y="3429000"/>
            <a:ext cx="4314825" cy="2425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43991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2139696" cy="1295400"/>
          </a:xfrm>
        </p:spPr>
        <p:txBody>
          <a:bodyPr/>
          <a:lstStyle/>
          <a:p>
            <a:r>
              <a:rPr lang="en-US" sz="2000" dirty="0" smtClean="0"/>
              <a:t>FRONT WALL</a:t>
            </a:r>
            <a:br>
              <a:rPr lang="en-US" sz="2000" dirty="0" smtClean="0"/>
            </a:br>
            <a:r>
              <a:rPr lang="en-US" sz="2000" dirty="0" smtClean="0"/>
              <a:t>CONSTRUCTION – Doors &amp; Windows</a:t>
            </a:r>
            <a:endParaRPr lang="en-US" sz="2000" dirty="0"/>
          </a:p>
        </p:txBody>
      </p:sp>
      <p:sp>
        <p:nvSpPr>
          <p:cNvPr id="4" name="Text Placeholder 3"/>
          <p:cNvSpPr>
            <a:spLocks noGrp="1"/>
          </p:cNvSpPr>
          <p:nvPr>
            <p:ph type="body" sz="half" idx="2"/>
          </p:nvPr>
        </p:nvSpPr>
        <p:spPr>
          <a:xfrm>
            <a:off x="228600" y="1752600"/>
            <a:ext cx="2368297" cy="4800600"/>
          </a:xfrm>
        </p:spPr>
        <p:txBody>
          <a:bodyPr>
            <a:noAutofit/>
          </a:bodyPr>
          <a:lstStyle/>
          <a:p>
            <a:r>
              <a:rPr lang="en-US" sz="1500" dirty="0" smtClean="0"/>
              <a:t>Doors and windows were drawn using MS-PowerPoint then printed on </a:t>
            </a:r>
            <a:r>
              <a:rPr lang="en-US" sz="1500" dirty="0" smtClean="0">
                <a:hlinkClick r:id="rId3" action="ppaction://hlinkpres?slideindex=1&amp;slidetitle="/>
              </a:rPr>
              <a:t>60# paper</a:t>
            </a:r>
            <a:r>
              <a:rPr lang="en-US" sz="1500" dirty="0" smtClean="0"/>
              <a:t>.  The window area of each was cut out with a </a:t>
            </a:r>
            <a:r>
              <a:rPr lang="en-US" sz="1500" b="1" i="1" dirty="0" smtClean="0"/>
              <a:t>SHARP</a:t>
            </a:r>
            <a:r>
              <a:rPr lang="en-US" sz="1500" dirty="0" smtClean="0"/>
              <a:t> </a:t>
            </a:r>
            <a:r>
              <a:rPr lang="en-US" sz="1500" dirty="0" err="1" smtClean="0"/>
              <a:t>Exacto</a:t>
            </a:r>
            <a:r>
              <a:rPr lang="en-US" sz="1500" dirty="0" smtClean="0"/>
              <a:t> knife.  Clear styrene was glued behind each.  The door’s lower window was covered with a black stocking to simulate screen </a:t>
            </a:r>
            <a:r>
              <a:rPr lang="en-US" sz="1500" dirty="0" smtClean="0"/>
              <a:t>.  </a:t>
            </a:r>
            <a:r>
              <a:rPr lang="en-US" sz="1500" dirty="0" smtClean="0"/>
              <a:t>The </a:t>
            </a:r>
            <a:r>
              <a:rPr lang="en-US" sz="1500" dirty="0" smtClean="0"/>
              <a:t>advertisements were cut out and glued behind the double window.  </a:t>
            </a:r>
            <a:r>
              <a:rPr lang="en-US" sz="1500" dirty="0" smtClean="0"/>
              <a:t>Photos(</a:t>
            </a:r>
            <a:r>
              <a:rPr lang="en-US" sz="1500" dirty="0" smtClean="0">
                <a:hlinkClick r:id="rId4" action="ppaction://hlinkfile"/>
              </a:rPr>
              <a:t>1</a:t>
            </a:r>
            <a:r>
              <a:rPr lang="en-US" sz="1500" dirty="0" smtClean="0"/>
              <a:t>, </a:t>
            </a:r>
            <a:r>
              <a:rPr lang="en-US" sz="1500" dirty="0" smtClean="0">
                <a:hlinkClick r:id="rId5" action="ppaction://hlinkfile"/>
              </a:rPr>
              <a:t>2</a:t>
            </a:r>
            <a:r>
              <a:rPr lang="en-US" sz="1500" dirty="0" smtClean="0"/>
              <a:t>) of </a:t>
            </a:r>
            <a:r>
              <a:rPr lang="en-US" sz="1500" dirty="0" smtClean="0"/>
              <a:t>the current actual interior were taken, printed and glued behind the windows to simulate an interior.</a:t>
            </a:r>
            <a:endParaRPr lang="en-US" sz="1500" dirty="0"/>
          </a:p>
        </p:txBody>
      </p:sp>
      <p:pic>
        <p:nvPicPr>
          <p:cNvPr id="1026" name="Picture 2"/>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3124200" y="3048000"/>
            <a:ext cx="3124200" cy="1756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5400000">
            <a:off x="4019665" y="-285865"/>
            <a:ext cx="2300058" cy="409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6200000">
            <a:off x="7341123" y="583679"/>
            <a:ext cx="1243556" cy="1600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553200" y="3048000"/>
            <a:ext cx="2316546" cy="130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24200" y="4876800"/>
            <a:ext cx="3181350" cy="174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loud Callout 2"/>
          <p:cNvSpPr/>
          <p:nvPr/>
        </p:nvSpPr>
        <p:spPr>
          <a:xfrm>
            <a:off x="6400800" y="5105400"/>
            <a:ext cx="2590800" cy="1447800"/>
          </a:xfrm>
          <a:prstGeom prst="cloudCallout">
            <a:avLst>
              <a:gd name="adj1" fmla="val -62363"/>
              <a:gd name="adj2" fmla="val -524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t>Photo taken prior to blackening edges of awning</a:t>
            </a:r>
            <a:endParaRPr lang="en-US" sz="1500" b="1" dirty="0"/>
          </a:p>
        </p:txBody>
      </p:sp>
    </p:spTree>
    <p:extLst>
      <p:ext uri="{BB962C8B-B14F-4D97-AF65-F5344CB8AC3E}">
        <p14:creationId xmlns:p14="http://schemas.microsoft.com/office/powerpoint/2010/main" val="21451662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2139696" cy="1036720"/>
          </a:xfrm>
        </p:spPr>
        <p:txBody>
          <a:bodyPr/>
          <a:lstStyle/>
          <a:p>
            <a:r>
              <a:rPr lang="en-US" sz="2000" dirty="0" smtClean="0"/>
              <a:t>FRONT WALL</a:t>
            </a:r>
            <a:br>
              <a:rPr lang="en-US" sz="2000" dirty="0" smtClean="0"/>
            </a:br>
            <a:r>
              <a:rPr lang="en-US" sz="2000" dirty="0" smtClean="0"/>
              <a:t>CONSTRUCTION – Signs</a:t>
            </a:r>
            <a:endParaRPr lang="en-US" sz="2000" dirty="0"/>
          </a:p>
        </p:txBody>
      </p:sp>
      <p:sp>
        <p:nvSpPr>
          <p:cNvPr id="4" name="Text Placeholder 3"/>
          <p:cNvSpPr>
            <a:spLocks noGrp="1"/>
          </p:cNvSpPr>
          <p:nvPr>
            <p:ph type="body" sz="half" idx="2"/>
          </p:nvPr>
        </p:nvSpPr>
        <p:spPr>
          <a:xfrm>
            <a:off x="381000" y="1752600"/>
            <a:ext cx="3581400" cy="4876800"/>
          </a:xfrm>
        </p:spPr>
        <p:txBody>
          <a:bodyPr>
            <a:noAutofit/>
          </a:bodyPr>
          <a:lstStyle/>
          <a:p>
            <a:r>
              <a:rPr lang="en-US" sz="1600" dirty="0" smtClean="0"/>
              <a:t>The flat sign was made</a:t>
            </a:r>
          </a:p>
          <a:p>
            <a:r>
              <a:rPr lang="en-US" sz="1600" dirty="0"/>
              <a:t>w</a:t>
            </a:r>
            <a:r>
              <a:rPr lang="en-US" sz="1600" dirty="0" smtClean="0"/>
              <a:t>ith </a:t>
            </a:r>
            <a:r>
              <a:rPr lang="en-US" sz="1600" dirty="0" smtClean="0"/>
              <a:t>a piece of 1/8” white</a:t>
            </a:r>
          </a:p>
          <a:p>
            <a:r>
              <a:rPr lang="en-US" sz="1600" dirty="0" smtClean="0"/>
              <a:t>styrene.  The ends were</a:t>
            </a:r>
          </a:p>
          <a:p>
            <a:r>
              <a:rPr lang="en-US" sz="1600" dirty="0" smtClean="0"/>
              <a:t>sanded and filed for the curve of the</a:t>
            </a:r>
          </a:p>
          <a:p>
            <a:r>
              <a:rPr lang="en-US" sz="1600" dirty="0" smtClean="0"/>
              <a:t>original with the top and bottom edges then painted black.  The signage was drawn with MS-PowerPoint, the font with no “fill” on a black background, then printed on clear overhead transparency.  A glue stick was used to glue the sign to the base.  A heat gun was used to “gently” heat the transparency so it would bend to the small radius of the curved ends. The smaller sign was similarly constructed, only with black font on the clear transparency.  The plastic was cut from an 1/8” thick, 80% transparent acrylic sheet.</a:t>
            </a:r>
            <a:endParaRPr lang="en-US" sz="1600"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2679" y="609600"/>
            <a:ext cx="3092450" cy="752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705600" y="2286000"/>
            <a:ext cx="2299529" cy="749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6454194" y="1447800"/>
            <a:ext cx="2550935" cy="749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1" y="3130105"/>
            <a:ext cx="4114799" cy="3651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95600" y="609600"/>
            <a:ext cx="2755900" cy="1952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0165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884320"/>
          </a:xfrm>
        </p:spPr>
        <p:txBody>
          <a:bodyPr/>
          <a:lstStyle/>
          <a:p>
            <a:r>
              <a:rPr lang="en-US" sz="2000" dirty="0" smtClean="0"/>
              <a:t>FRONT WALL</a:t>
            </a:r>
            <a:br>
              <a:rPr lang="en-US" sz="2000" dirty="0" smtClean="0"/>
            </a:br>
            <a:r>
              <a:rPr lang="en-US" sz="2000" dirty="0" smtClean="0"/>
              <a:t>CONSTRUCTION - </a:t>
            </a:r>
            <a:r>
              <a:rPr lang="en-US" sz="2000" dirty="0" smtClean="0"/>
              <a:t>AWNING</a:t>
            </a:r>
            <a:endParaRPr lang="en-US" sz="2000" dirty="0"/>
          </a:p>
        </p:txBody>
      </p:sp>
      <p:sp>
        <p:nvSpPr>
          <p:cNvPr id="4" name="Text Placeholder 3"/>
          <p:cNvSpPr>
            <a:spLocks noGrp="1"/>
          </p:cNvSpPr>
          <p:nvPr>
            <p:ph type="body" sz="half" idx="2"/>
          </p:nvPr>
        </p:nvSpPr>
        <p:spPr>
          <a:xfrm>
            <a:off x="457200" y="1676400"/>
            <a:ext cx="2362200" cy="5029200"/>
          </a:xfrm>
        </p:spPr>
        <p:txBody>
          <a:bodyPr>
            <a:normAutofit/>
          </a:bodyPr>
          <a:lstStyle/>
          <a:p>
            <a:r>
              <a:rPr lang="en-US" dirty="0" smtClean="0"/>
              <a:t>I designed the awning again using </a:t>
            </a:r>
            <a:r>
              <a:rPr lang="en-US" dirty="0" smtClean="0">
                <a:hlinkClick r:id="rId3" action="ppaction://hlinkpres?slideindex=1&amp;slidetitle="/>
              </a:rPr>
              <a:t>MS-PowerPoint.  </a:t>
            </a:r>
            <a:r>
              <a:rPr lang="en-US" dirty="0" smtClean="0"/>
              <a:t>It was then printed on 60# paper.  The scalloped lower edge was cut out using a 90 corner punch sold by Micro-Mark.  The edges were “painted” with felt markers.  I felt the paper would be too fragile as the finished product, so I cut a substructure from scrap, making it shorter than the awning.  I painted the ends and bottom grimy black to help it be less noticeable.  The paper was glued to the substructure.  Brass rod was formed for the supports.</a:t>
            </a:r>
            <a:endParaRPr lang="en-US"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836194" y="50006"/>
            <a:ext cx="1828800" cy="325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638800" y="2667000"/>
            <a:ext cx="3340291" cy="1877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3048000" y="4573317"/>
            <a:ext cx="3657600" cy="2056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4200" y="2802371"/>
            <a:ext cx="2286000" cy="1253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55106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884320"/>
          </a:xfrm>
        </p:spPr>
        <p:txBody>
          <a:bodyPr/>
          <a:lstStyle/>
          <a:p>
            <a:r>
              <a:rPr lang="en-US" sz="2000" dirty="0" smtClean="0"/>
              <a:t>LONG WALL</a:t>
            </a:r>
            <a:br>
              <a:rPr lang="en-US" sz="2000" dirty="0" smtClean="0"/>
            </a:br>
            <a:r>
              <a:rPr lang="en-US" sz="2000" dirty="0" smtClean="0"/>
              <a:t>CONSTRUCTION</a:t>
            </a:r>
            <a:endParaRPr lang="en-US" sz="2000" dirty="0"/>
          </a:p>
        </p:txBody>
      </p:sp>
      <p:sp>
        <p:nvSpPr>
          <p:cNvPr id="4" name="Text Placeholder 3"/>
          <p:cNvSpPr>
            <a:spLocks noGrp="1"/>
          </p:cNvSpPr>
          <p:nvPr>
            <p:ph type="body" sz="half" idx="2"/>
          </p:nvPr>
        </p:nvSpPr>
        <p:spPr>
          <a:xfrm>
            <a:off x="228600" y="1676400"/>
            <a:ext cx="2368297" cy="5181600"/>
          </a:xfrm>
        </p:spPr>
        <p:txBody>
          <a:bodyPr>
            <a:normAutofit/>
          </a:bodyPr>
          <a:lstStyle/>
          <a:p>
            <a:r>
              <a:rPr lang="en-US" dirty="0" smtClean="0"/>
              <a:t>The side street wall was made in a similar fashion as the front wall.  Windows and door openings were cutout of the substructure.  This was then covered with Micro-Mark’s adhesive backed cinder block paper.  Windows and doors were drawn with </a:t>
            </a:r>
            <a:r>
              <a:rPr lang="en-US" dirty="0" smtClean="0">
                <a:hlinkClick r:id="rId3" action="ppaction://hlinkpres?slideindex=1&amp;slidetitle="/>
              </a:rPr>
              <a:t>MS-PowerPoint</a:t>
            </a:r>
            <a:r>
              <a:rPr lang="en-US" dirty="0" smtClean="0"/>
              <a:t>, printed on 60# paper, cut out and glued to the back of the wall.  Clear </a:t>
            </a:r>
            <a:r>
              <a:rPr lang="en-US" dirty="0" err="1" smtClean="0"/>
              <a:t>styene</a:t>
            </a:r>
            <a:r>
              <a:rPr lang="en-US" dirty="0" smtClean="0"/>
              <a:t> was glued behind the windows, followed by </a:t>
            </a:r>
            <a:r>
              <a:rPr lang="en-US" dirty="0" smtClean="0">
                <a:hlinkClick r:id="rId4" action="ppaction://hlinkpres?slideindex=1&amp;slidetitle="/>
              </a:rPr>
              <a:t>blinds in the windows and real photos</a:t>
            </a:r>
            <a:r>
              <a:rPr lang="en-US" dirty="0" smtClean="0"/>
              <a:t> for the doors.</a:t>
            </a:r>
          </a:p>
          <a:p>
            <a:r>
              <a:rPr lang="en-US" dirty="0" smtClean="0"/>
              <a:t>The other long wall has no openings.  The front brick carries around each side two bricks wide as it does on the prototype.</a:t>
            </a:r>
            <a:endParaRPr lang="en-US" dirty="0"/>
          </a:p>
        </p:txBody>
      </p:sp>
      <p:pic>
        <p:nvPicPr>
          <p:cNvPr id="4099"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71800" y="762000"/>
            <a:ext cx="569324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Grp="1" noChangeAspect="1" noChangeArrowheads="1"/>
          </p:cNvPicPr>
          <p:nvPr>
            <p:ph idx="1"/>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71800" y="4343400"/>
            <a:ext cx="5715000" cy="1896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3308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884320"/>
          </a:xfrm>
        </p:spPr>
        <p:txBody>
          <a:bodyPr/>
          <a:lstStyle/>
          <a:p>
            <a:r>
              <a:rPr lang="en-US" sz="2000" dirty="0" smtClean="0"/>
              <a:t>REAR WALL</a:t>
            </a:r>
            <a:br>
              <a:rPr lang="en-US" sz="2000" dirty="0" smtClean="0"/>
            </a:br>
            <a:r>
              <a:rPr lang="en-US" sz="2000" dirty="0" smtClean="0"/>
              <a:t>CONSTRUCTION</a:t>
            </a:r>
            <a:endParaRPr lang="en-US" sz="2000" dirty="0"/>
          </a:p>
        </p:txBody>
      </p:sp>
      <p:sp>
        <p:nvSpPr>
          <p:cNvPr id="4" name="Text Placeholder 3"/>
          <p:cNvSpPr>
            <a:spLocks noGrp="1"/>
          </p:cNvSpPr>
          <p:nvPr>
            <p:ph type="body" sz="half" idx="2"/>
          </p:nvPr>
        </p:nvSpPr>
        <p:spPr>
          <a:xfrm>
            <a:off x="381000" y="1676400"/>
            <a:ext cx="2362199" cy="5029200"/>
          </a:xfrm>
        </p:spPr>
        <p:txBody>
          <a:bodyPr>
            <a:normAutofit/>
          </a:bodyPr>
          <a:lstStyle/>
          <a:p>
            <a:r>
              <a:rPr lang="en-US" dirty="0" smtClean="0"/>
              <a:t>The 1950’s rear wall layout is unknown so modeling license was employed.  I opted to place an overhead door for delivery access.  The door was made from styrene shapes with corrugated aluminum for the door itself.  .010 music wire was formed for a handle on this door and the side and front doors as well. </a:t>
            </a:r>
            <a:r>
              <a:rPr lang="en-US" dirty="0"/>
              <a:t>Light weathering was applied to the finished door.</a:t>
            </a:r>
          </a:p>
          <a:p>
            <a:r>
              <a:rPr lang="en-US" dirty="0" smtClean="0"/>
              <a:t>I fabricated an electric service entrance with styrene shapes.  The upper rod was warmed and shaped. A piece of clear flat styrene was turned and used to form the electric meter itself.  </a:t>
            </a:r>
            <a:endParaRPr lang="en-US" dirty="0"/>
          </a:p>
        </p:txBody>
      </p:sp>
      <p:pic>
        <p:nvPicPr>
          <p:cNvPr id="2050"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6200000">
            <a:off x="3608112" y="-102912"/>
            <a:ext cx="1634406" cy="2907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971800" y="2221707"/>
            <a:ext cx="1182428"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019800" y="533400"/>
            <a:ext cx="2790825" cy="1568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343400" y="2293540"/>
            <a:ext cx="1066800" cy="1897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95600" y="4419600"/>
            <a:ext cx="5918200" cy="2315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9"/>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29350" y="2209800"/>
            <a:ext cx="838200" cy="737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0"/>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29349" y="3104936"/>
            <a:ext cx="828941" cy="70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6913340" y="2592610"/>
            <a:ext cx="131807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2"/>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8001000" y="2209800"/>
            <a:ext cx="787067" cy="2083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9" cstate="print">
            <a:extLst>
              <a:ext uri="{BEBA8EAE-BF5A-486C-A8C5-ECC9F3942E4B}">
                <a14:imgProps xmlns:a14="http://schemas.microsoft.com/office/drawing/2010/main">
                  <a14:imgLayer r:embed="rId20">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0800000">
            <a:off x="5486400" y="2209801"/>
            <a:ext cx="725545" cy="1423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8"/>
          <p:cNvPicPr>
            <a:picLocks noChangeAspect="1" noChangeArrowheads="1"/>
          </p:cNvPicPr>
          <p:nvPr/>
        </p:nvPicPr>
        <p:blipFill>
          <a:blip r:embed="rId21" cstate="print">
            <a:extLst>
              <a:ext uri="{BEBA8EAE-BF5A-486C-A8C5-ECC9F3942E4B}">
                <a14:imgProps xmlns:a14="http://schemas.microsoft.com/office/drawing/2010/main">
                  <a14:imgLayer r:embed="rId2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86400" y="3841236"/>
            <a:ext cx="2449945" cy="50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14198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4237</TotalTime>
  <Words>1387</Words>
  <Application>Microsoft Office PowerPoint</Application>
  <PresentationFormat>On-screen Show (4:3)</PresentationFormat>
  <Paragraphs>74</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Clarity</vt:lpstr>
      <vt:lpstr>Dietsch Bros. Candy &amp; Ice Cream</vt:lpstr>
      <vt:lpstr>Dietsch Bros. Candy &amp; Ice Cream</vt:lpstr>
      <vt:lpstr>STARTING POINT</vt:lpstr>
      <vt:lpstr>FRONT WALL CONSTRUCTION</vt:lpstr>
      <vt:lpstr>FRONT WALL CONSTRUCTION – Doors &amp; Windows</vt:lpstr>
      <vt:lpstr>FRONT WALL CONSTRUCTION – Signs</vt:lpstr>
      <vt:lpstr>FRONT WALL CONSTRUCTION - AWNING</vt:lpstr>
      <vt:lpstr>LONG WALL CONSTRUCTION</vt:lpstr>
      <vt:lpstr>REAR WALL CONSTRUCTION</vt:lpstr>
      <vt:lpstr>ROOF CONSTRUCTION</vt:lpstr>
      <vt:lpstr>TOOLS &amp; MATERIALS USED</vt:lpstr>
      <vt:lpstr>LESSONS LEARNED</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Dietsch Bros. Candy &amp; Ice Cream</dc:title>
  <dc:creator>Bruce</dc:creator>
  <cp:lastModifiedBy>Bruce</cp:lastModifiedBy>
  <cp:revision>95</cp:revision>
  <cp:lastPrinted>2015-12-22T16:52:13Z</cp:lastPrinted>
  <dcterms:created xsi:type="dcterms:W3CDTF">2015-09-03T23:24:51Z</dcterms:created>
  <dcterms:modified xsi:type="dcterms:W3CDTF">2016-01-02T16:10:30Z</dcterms:modified>
</cp:coreProperties>
</file>